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283" r:id="rId2"/>
    <p:sldId id="284" r:id="rId3"/>
    <p:sldId id="288" r:id="rId4"/>
    <p:sldId id="282" r:id="rId5"/>
    <p:sldId id="328" r:id="rId6"/>
    <p:sldId id="329" r:id="rId7"/>
    <p:sldId id="330" r:id="rId8"/>
    <p:sldId id="292" r:id="rId9"/>
    <p:sldId id="311" r:id="rId10"/>
    <p:sldId id="290" r:id="rId11"/>
    <p:sldId id="312" r:id="rId12"/>
    <p:sldId id="313" r:id="rId13"/>
    <p:sldId id="278" r:id="rId14"/>
    <p:sldId id="300" r:id="rId15"/>
    <p:sldId id="301" r:id="rId16"/>
    <p:sldId id="302" r:id="rId17"/>
    <p:sldId id="314" r:id="rId18"/>
    <p:sldId id="320" r:id="rId19"/>
    <p:sldId id="331" r:id="rId20"/>
    <p:sldId id="294" r:id="rId21"/>
    <p:sldId id="321" r:id="rId22"/>
    <p:sldId id="291" r:id="rId23"/>
    <p:sldId id="319" r:id="rId24"/>
    <p:sldId id="322" r:id="rId25"/>
    <p:sldId id="295" r:id="rId26"/>
    <p:sldId id="323" r:id="rId27"/>
    <p:sldId id="324" r:id="rId28"/>
    <p:sldId id="325" r:id="rId29"/>
    <p:sldId id="306" r:id="rId30"/>
    <p:sldId id="317" r:id="rId31"/>
    <p:sldId id="308" r:id="rId32"/>
    <p:sldId id="318" r:id="rId33"/>
    <p:sldId id="268" r:id="rId34"/>
    <p:sldId id="280" r:id="rId35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4EE5"/>
    <a:srgbClr val="522768"/>
    <a:srgbClr val="00D0FF"/>
    <a:srgbClr val="4A0851"/>
    <a:srgbClr val="17212D"/>
    <a:srgbClr val="320934"/>
    <a:srgbClr val="17202D"/>
    <a:srgbClr val="FF3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44"/>
    <p:restoredTop sz="86397"/>
  </p:normalViewPr>
  <p:slideViewPr>
    <p:cSldViewPr snapToGrid="0" snapToObjects="1">
      <p:cViewPr varScale="1">
        <p:scale>
          <a:sx n="52" d="100"/>
          <a:sy n="52" d="100"/>
        </p:scale>
        <p:origin x="1026" y="10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stream</a:t>
            </a:r>
            <a:endParaRPr lang="es-ES" dirty="0"/>
          </a:p>
          <a:p>
            <a:pPr marL="1371554" lvl="1" indent="-457200">
              <a:buFontTx/>
              <a:buChar char="-"/>
            </a:pPr>
            <a:r>
              <a:rPr lang="es-ES" dirty="0"/>
              <a:t>Los muros entre silos</a:t>
            </a:r>
          </a:p>
          <a:p>
            <a:pPr marL="1371554" lvl="1" indent="-457200">
              <a:buFontTx/>
              <a:buChar char="-"/>
            </a:pPr>
            <a:r>
              <a:rPr lang="es-ES" dirty="0" err="1"/>
              <a:t>Devops</a:t>
            </a:r>
            <a:r>
              <a:rPr lang="es-ES" dirty="0"/>
              <a:t> </a:t>
            </a:r>
            <a:r>
              <a:rPr lang="es-ES" dirty="0" err="1"/>
              <a:t>enginneer</a:t>
            </a:r>
            <a:r>
              <a:rPr lang="es-ES" dirty="0"/>
              <a:t>? Otro muro o un mentor?</a:t>
            </a:r>
          </a:p>
          <a:p>
            <a:pPr marL="1371554" lvl="1" indent="-457200">
              <a:buFontTx/>
              <a:buChar char="-"/>
            </a:pPr>
            <a:r>
              <a:rPr lang="es-ES" dirty="0"/>
              <a:t>Equipos independientes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52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Los </a:t>
            </a:r>
            <a:r>
              <a:rPr lang="en-GB" dirty="0" err="1"/>
              <a:t>mayores</a:t>
            </a:r>
            <a:r>
              <a:rPr lang="en-GB" dirty="0"/>
              <a:t> </a:t>
            </a:r>
            <a:r>
              <a:rPr lang="en-GB" dirty="0" err="1"/>
              <a:t>retos</a:t>
            </a:r>
            <a:endParaRPr lang="en-GB" dirty="0"/>
          </a:p>
          <a:p>
            <a:pPr marL="457200" indent="-457200">
              <a:buFontTx/>
              <a:buChar char="-"/>
            </a:pPr>
            <a:r>
              <a:rPr lang="es-ES" sz="1200" dirty="0"/>
              <a:t>El muro </a:t>
            </a:r>
            <a:r>
              <a:rPr lang="es-ES" sz="1200" dirty="0" err="1"/>
              <a:t>dev</a:t>
            </a:r>
            <a:r>
              <a:rPr lang="es-ES" sz="1200" dirty="0"/>
              <a:t>/</a:t>
            </a:r>
            <a:r>
              <a:rPr lang="es-ES" sz="1200" dirty="0" err="1"/>
              <a:t>ops</a:t>
            </a:r>
            <a:endParaRPr lang="es-ES" sz="1200" dirty="0"/>
          </a:p>
          <a:p>
            <a:pPr marL="457200" indent="-457200">
              <a:buFontTx/>
              <a:buChar char="-"/>
            </a:pPr>
            <a:r>
              <a:rPr lang="es-ES" sz="1200" dirty="0"/>
              <a:t>Falta de “</a:t>
            </a:r>
            <a:r>
              <a:rPr lang="es-ES" sz="1200" dirty="0" err="1"/>
              <a:t>know</a:t>
            </a:r>
            <a:r>
              <a:rPr lang="es-ES" sz="1200" dirty="0"/>
              <a:t> </a:t>
            </a:r>
            <a:r>
              <a:rPr lang="es-ES" sz="1200" dirty="0" err="1"/>
              <a:t>how</a:t>
            </a:r>
            <a:r>
              <a:rPr lang="es-ES" sz="1200" dirty="0"/>
              <a:t>”</a:t>
            </a:r>
          </a:p>
          <a:p>
            <a:pPr marL="457200" indent="-457200">
              <a:buFontTx/>
              <a:buChar char="-"/>
            </a:pPr>
            <a:r>
              <a:rPr lang="es-ES" sz="1200" dirty="0"/>
              <a:t>Migraciones</a:t>
            </a:r>
          </a:p>
          <a:p>
            <a:pPr marL="457200" indent="-457200">
              <a:buFontTx/>
              <a:buChar char="-"/>
            </a:pPr>
            <a:r>
              <a:rPr lang="es-ES" sz="1200" dirty="0"/>
              <a:t>Otras prioridades</a:t>
            </a:r>
          </a:p>
          <a:p>
            <a:pPr marL="457200" indent="-457200">
              <a:buFontTx/>
              <a:buChar char="-"/>
            </a:pPr>
            <a:r>
              <a:rPr lang="es-ES" sz="1200" dirty="0"/>
              <a:t>Seguridad, permisos y manejo de secretos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83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stream</a:t>
            </a:r>
            <a:endParaRPr lang="es-ES" dirty="0"/>
          </a:p>
          <a:p>
            <a:pPr marL="1371554" lvl="1" indent="-457200">
              <a:buFontTx/>
              <a:buChar char="-"/>
            </a:pPr>
            <a:r>
              <a:rPr lang="es-ES" dirty="0"/>
              <a:t>Los muros entre silos</a:t>
            </a:r>
          </a:p>
          <a:p>
            <a:pPr marL="1371554" lvl="1" indent="-457200">
              <a:buFontTx/>
              <a:buChar char="-"/>
            </a:pPr>
            <a:r>
              <a:rPr lang="es-ES" dirty="0" err="1"/>
              <a:t>Devops</a:t>
            </a:r>
            <a:r>
              <a:rPr lang="es-ES" dirty="0"/>
              <a:t> </a:t>
            </a:r>
            <a:r>
              <a:rPr lang="es-ES" dirty="0" err="1"/>
              <a:t>enginneer</a:t>
            </a:r>
            <a:r>
              <a:rPr lang="es-ES" dirty="0"/>
              <a:t>? Otro muro o un mentor?</a:t>
            </a:r>
          </a:p>
          <a:p>
            <a:pPr marL="1371554" lvl="1" indent="-457200">
              <a:buFontTx/>
              <a:buChar char="-"/>
            </a:pPr>
            <a:r>
              <a:rPr lang="es-ES" dirty="0"/>
              <a:t>Equipos independientes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0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stream</a:t>
            </a:r>
            <a:endParaRPr lang="es-ES" dirty="0"/>
          </a:p>
          <a:p>
            <a:pPr marL="1371554" lvl="1" indent="-457200">
              <a:buFontTx/>
              <a:buChar char="-"/>
            </a:pPr>
            <a:r>
              <a:rPr lang="es-ES" dirty="0"/>
              <a:t>Los muros entre silos</a:t>
            </a:r>
          </a:p>
          <a:p>
            <a:pPr marL="1371554" lvl="1" indent="-457200">
              <a:buFontTx/>
              <a:buChar char="-"/>
            </a:pPr>
            <a:r>
              <a:rPr lang="es-ES" dirty="0" err="1"/>
              <a:t>Devops</a:t>
            </a:r>
            <a:r>
              <a:rPr lang="es-ES" dirty="0"/>
              <a:t> </a:t>
            </a:r>
            <a:r>
              <a:rPr lang="es-ES" dirty="0" err="1"/>
              <a:t>enginneer</a:t>
            </a:r>
            <a:r>
              <a:rPr lang="es-ES" dirty="0"/>
              <a:t>? Otro muro o un mentor?</a:t>
            </a:r>
          </a:p>
          <a:p>
            <a:pPr marL="1371554" lvl="1" indent="-457200">
              <a:buFontTx/>
              <a:buChar char="-"/>
            </a:pPr>
            <a:r>
              <a:rPr lang="es-ES" dirty="0"/>
              <a:t>Equipos independientes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128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stream</a:t>
            </a:r>
            <a:endParaRPr lang="es-ES" dirty="0"/>
          </a:p>
          <a:p>
            <a:pPr marL="1371554" lvl="1" indent="-457200">
              <a:buFontTx/>
              <a:buChar char="-"/>
            </a:pPr>
            <a:r>
              <a:rPr lang="es-ES" dirty="0"/>
              <a:t>Los muros entre silos</a:t>
            </a:r>
          </a:p>
          <a:p>
            <a:pPr marL="1371554" lvl="1" indent="-457200">
              <a:buFontTx/>
              <a:buChar char="-"/>
            </a:pPr>
            <a:r>
              <a:rPr lang="es-ES" dirty="0" err="1"/>
              <a:t>Devops</a:t>
            </a:r>
            <a:r>
              <a:rPr lang="es-ES" dirty="0"/>
              <a:t> </a:t>
            </a:r>
            <a:r>
              <a:rPr lang="es-ES" dirty="0" err="1"/>
              <a:t>enginneer</a:t>
            </a:r>
            <a:r>
              <a:rPr lang="es-ES" dirty="0"/>
              <a:t>? Otro muro o un mentor?</a:t>
            </a:r>
          </a:p>
          <a:p>
            <a:pPr marL="1371554" lvl="1" indent="-457200">
              <a:buFontTx/>
              <a:buChar char="-"/>
            </a:pPr>
            <a:r>
              <a:rPr lang="es-ES" dirty="0"/>
              <a:t>Equipos independientes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76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GB" dirty="0" err="1"/>
              <a:t>Estructúralo</a:t>
            </a:r>
            <a:endParaRPr lang="en-GB" dirty="0"/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GB" dirty="0"/>
              <a:t>No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repitas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72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24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801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25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 -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official que prove Microsoft,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que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tenga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actualizados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auto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 -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herramienta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aprovisionar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software 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infraestructura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TERRAFORM - Tiene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comunidad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proveedores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Cloud.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0" hangingPunct="1"/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PULUMI -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recursos</a:t>
            </a:r>
            <a:endParaRPr lang="es-E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03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1.bin"/><Relationship Id="rId3" Type="http://schemas.openxmlformats.org/officeDocument/2006/relationships/image" Target="../media/image6.emf"/><Relationship Id="rId7" Type="http://schemas.openxmlformats.org/officeDocument/2006/relationships/image" Target="../media/image9.emf"/><Relationship Id="rId12" Type="http://schemas.openxmlformats.org/officeDocument/2006/relationships/image" Target="../media/image22.sv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7.emf"/><Relationship Id="rId9" Type="http://schemas.openxmlformats.org/officeDocument/2006/relationships/image" Target="../media/image12.svg"/><Relationship Id="rId14" Type="http://schemas.openxmlformats.org/officeDocument/2006/relationships/image" Target="../media/image20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0868C-E8B9-8D4A-A10B-5DAAC32627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7740" y="720900"/>
            <a:ext cx="35560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ED7B2-19CB-7A4A-8F3F-BA5A1F59A1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8AAA33-420B-44D6-BD7C-D66D13CBF4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545" y="10685672"/>
            <a:ext cx="22472511" cy="23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E5F67C-DA8E-4B92-B1A2-61EF4B36B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B506B-E1F0-4853-9D4F-D49D0AD535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320934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530075-518A-49B1-A485-A6F6CCC9E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E07F7-7D58-4BB8-888D-E3F3D7FB18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AFB948-A41B-424D-A9B1-01BDCF48E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DBA6B2-B6BC-4CED-85BC-C9168C1145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DE340C-7FA2-41BB-BD78-F1B391FED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CD9C80-B519-4A7D-9B1F-BD1168A56D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DAD905-52F1-43C7-8FE9-CA3E49BFC7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6BAABD-B8BD-4CFE-A2FB-604380508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8A6792-E50A-4F98-8430-4A66A7F707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6D87DE-1BEF-468A-8AF4-3D2BC2338A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ECE3D8-BBA0-0242-849D-1BD365C2CC41}"/>
              </a:ext>
            </a:extLst>
          </p:cNvPr>
          <p:cNvSpPr/>
          <p:nvPr userDrawn="1"/>
        </p:nvSpPr>
        <p:spPr>
          <a:xfrm>
            <a:off x="-1" y="0"/>
            <a:ext cx="12192001" cy="13716000"/>
          </a:xfrm>
          <a:prstGeom prst="rect">
            <a:avLst/>
          </a:prstGeom>
          <a:gradFill flip="none" rotWithShape="1">
            <a:gsLst>
              <a:gs pos="100000">
                <a:srgbClr val="4A0851"/>
              </a:gs>
              <a:gs pos="0">
                <a:srgbClr val="FF3654"/>
              </a:gs>
            </a:gsLst>
            <a:lin ang="18900000" scaled="1"/>
            <a:tileRect/>
          </a:gra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64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7BDDB14-FCD0-42C1-B7AF-7B95A1B13A0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753" y="10428672"/>
            <a:ext cx="22472511" cy="23094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8875D2-8582-4E41-8A3B-38497F81B81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55D425C-79A9-4C3D-9EAE-E3387876FF9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179539643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13" imgW="2729880" imgH="749160" progId="">
                  <p:embed/>
                </p:oleObj>
              </mc:Choice>
              <mc:Fallback>
                <p:oleObj r:id="rId13" imgW="2729880" imgH="749160" progId="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EC0428F4-E68F-4F60-AEF2-EAF6FC6A50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DE636-1D7C-7644-AC3A-2276C8E584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47203-5776-4597-820C-93FA577D97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764AA73-822D-405A-B80D-6119D920F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A7534E-EEFE-418B-B40B-02493401B6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17212D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17212D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764AA73-822D-405A-B80D-6119D920F3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A7534E-EEFE-418B-B40B-02493401B6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17212D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17212D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872D85B-8B81-4FF4-821F-793F8FCA9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33794" y="1702950"/>
            <a:ext cx="13208000" cy="10833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B2E06F-1323-4697-9366-40A343DA50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84FBB23-490F-4169-AF97-64A3CCD5B0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EF585A-5476-4284-A605-26A01E60A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7806" y="2937955"/>
            <a:ext cx="21666200" cy="1164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180BB9-3E9B-4BCD-9290-8407AA7FD8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F48C0C-204B-478B-935E-4671EB9153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gradFill flip="none" rotWithShape="1">
          <a:gsLst>
            <a:gs pos="100000">
              <a:srgbClr val="4A0851"/>
            </a:gs>
            <a:gs pos="0">
              <a:srgbClr val="FF365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D7A1B2E-CAB0-4359-8EE6-A58E992655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1206" y="3238186"/>
            <a:ext cx="18859498" cy="11328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FF25A2-D03D-43A6-B471-B31FDED15B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2" y="1049469"/>
            <a:ext cx="3032565" cy="3610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5C993E2-EE87-4434-90FB-FFF5DBE7A8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738" y="912117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893E76-9C3A-4480-80B9-C8250FB3E7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EEAC89-C985-4028-8935-551C09F7E1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995BDC-5615-43F5-BF14-A20497843B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562093" y="1047776"/>
            <a:ext cx="3032565" cy="361019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321F2E-FC45-44E2-8057-5BC2FEF0EA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439432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20/06/2019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olSsG4ZVwsQ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erriart.visualstudio.com/Dotnet2019Dem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ascalnaber.wordpress.com/2018/11/11/stop-using-arm-templates-use-the-azure-cli-instead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0.png"/><Relationship Id="rId4" Type="http://schemas.openxmlformats.org/officeDocument/2006/relationships/image" Target="../media/image46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erriart.visualstudio.com/Dotnet2019Dem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eedback.dotnet2019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gileadmin.com/what-is-devop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dirty="0" err="1"/>
              <a:t>Infraestructura</a:t>
            </a:r>
            <a:r>
              <a:rPr lang="en-GB" b="0" dirty="0"/>
              <a:t> </a:t>
            </a:r>
            <a:r>
              <a:rPr lang="en-GB" b="0" dirty="0" err="1"/>
              <a:t>como</a:t>
            </a:r>
            <a:r>
              <a:rPr lang="en-GB" b="0" dirty="0"/>
              <a:t> </a:t>
            </a:r>
            <a:r>
              <a:rPr lang="en-GB" b="0" dirty="0" err="1"/>
              <a:t>código</a:t>
            </a:r>
            <a:r>
              <a:rPr lang="en-GB" b="0" dirty="0"/>
              <a:t> </a:t>
            </a:r>
            <a:br>
              <a:rPr lang="en-GB" b="0" dirty="0"/>
            </a:br>
            <a:r>
              <a:rPr lang="en-GB" b="0" dirty="0" err="1"/>
              <a:t>en</a:t>
            </a:r>
            <a:r>
              <a:rPr lang="en-GB" b="0" dirty="0"/>
              <a:t> Azure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8236" y="2162435"/>
            <a:ext cx="12087885" cy="2651126"/>
          </a:xfrm>
        </p:spPr>
        <p:txBody>
          <a:bodyPr/>
          <a:lstStyle/>
          <a:p>
            <a:r>
              <a:rPr lang="es-ES" dirty="0"/>
              <a:t>¿Es Azure Portal suficiente?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8235" y="4787298"/>
            <a:ext cx="10767527" cy="8014302"/>
          </a:xfrm>
        </p:spPr>
        <p:txBody>
          <a:bodyPr>
            <a:normAutofit/>
          </a:bodyPr>
          <a:lstStyle/>
          <a:p>
            <a:r>
              <a:rPr lang="es-ES" sz="4400" dirty="0"/>
              <a:t>Puede que sí, pero…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400" dirty="0"/>
              <a:t>¿Tienes que hacer cambios incrementales con cierta frecuencia en tu infraestructura?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400" dirty="0"/>
              <a:t>La primera vez que vas a producción ¿Cuánto tardas en replicar la infraestructura de desarrollo?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400" dirty="0"/>
              <a:t>Si te has tenido que recuperar alguna vez de un desastre ¿tenías todo documentado?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400" dirty="0"/>
              <a:t>…</a:t>
            </a:r>
          </a:p>
        </p:txBody>
      </p:sp>
      <p:pic>
        <p:nvPicPr>
          <p:cNvPr id="3074" name="Picture 2" descr="https://sec.ch9.ms/ch9/9dfa/6a9c2d39-5179-4547-b169-0a67d8319dfa/GetStartedWithAzurePortal_960.jpg?v=7171697e48d7b298e4faf3526217be0bbe8a3312194f87e7886f0b00bdfe2fdf">
            <a:extLst>
              <a:ext uri="{FF2B5EF4-FFF2-40B4-BE49-F238E27FC236}">
                <a16:creationId xmlns:a16="http://schemas.microsoft.com/office/drawing/2014/main" id="{F7EBA272-8F70-4FE6-8120-58303C1A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92" y="3133436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docs.azure.cn/en-us/billing/media/billing-how-to-change-azure-account-profile/billing-change-profile-account-portal-subscription-rename.png">
            <a:extLst>
              <a:ext uri="{FF2B5EF4-FFF2-40B4-BE49-F238E27FC236}">
                <a16:creationId xmlns:a16="http://schemas.microsoft.com/office/drawing/2014/main" id="{1E73B286-9527-40E8-A1F3-83E35BC3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91" y="8206077"/>
            <a:ext cx="76200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6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B393E0F-146D-4A90-B8A6-5AF645F3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1" y="2162435"/>
            <a:ext cx="21325191" cy="2651126"/>
          </a:xfrm>
        </p:spPr>
        <p:txBody>
          <a:bodyPr/>
          <a:lstStyle/>
          <a:p>
            <a:pPr algn="ctr"/>
            <a:r>
              <a:rPr lang="en-GB" dirty="0"/>
              <a:t>“</a:t>
            </a:r>
            <a:r>
              <a:rPr lang="es-ES" b="0" dirty="0"/>
              <a:t>Si algo malo puede pasar, pasará”</a:t>
            </a:r>
            <a:endParaRPr lang="en-GB" dirty="0"/>
          </a:p>
        </p:txBody>
      </p:sp>
      <p:pic>
        <p:nvPicPr>
          <p:cNvPr id="4098" name="Picture 2" descr="https://i.pinimg.com/originals/b5/12/d4/b512d409fdc6119493f94e345671693b.gif">
            <a:extLst>
              <a:ext uri="{FF2B5EF4-FFF2-40B4-BE49-F238E27FC236}">
                <a16:creationId xmlns:a16="http://schemas.microsoft.com/office/drawing/2014/main" id="{2AAEC3B2-DFF8-4DF5-834B-6EBC5A32BE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35" y="6034768"/>
            <a:ext cx="9954742" cy="6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90C856-D3D5-4E14-B91F-4B91BEC8DBB5}"/>
              </a:ext>
            </a:extLst>
          </p:cNvPr>
          <p:cNvSpPr txBox="1"/>
          <p:nvPr/>
        </p:nvSpPr>
        <p:spPr>
          <a:xfrm>
            <a:off x="10556740" y="4167230"/>
            <a:ext cx="2973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Ley de Murphy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49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Infrastructure</a:t>
            </a:r>
            <a:r>
              <a:rPr lang="es-ES" dirty="0"/>
              <a:t> as </a:t>
            </a:r>
            <a:r>
              <a:rPr lang="es-ES" dirty="0" err="1"/>
              <a:t>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549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D8C81-BC1E-B241-A84C-A2955B6ED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the principle that the same source code generates the same binary, an Infrastructure as Code model generates the same environment every time it is applied.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F9DF0-D156-3C4B-96DD-C3E2BEF8BE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3863" y="10121993"/>
            <a:ext cx="14367312" cy="914400"/>
          </a:xfrm>
        </p:spPr>
        <p:txBody>
          <a:bodyPr/>
          <a:lstStyle/>
          <a:p>
            <a:r>
              <a:rPr lang="es-ES" dirty="0"/>
              <a:t>Sam </a:t>
            </a:r>
            <a:r>
              <a:rPr lang="es-ES" dirty="0" err="1"/>
              <a:t>Guckenheimer</a:t>
            </a:r>
            <a:r>
              <a:rPr lang="es-ES" dirty="0"/>
              <a:t> (</a:t>
            </a:r>
            <a:r>
              <a:rPr lang="en-US" dirty="0"/>
              <a:t>Product Owner for Azure </a:t>
            </a:r>
            <a:r>
              <a:rPr lang="en-US" dirty="0" err="1"/>
              <a:t>Devops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834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Infrastructure</a:t>
            </a:r>
            <a:r>
              <a:rPr lang="es-ES" dirty="0"/>
              <a:t> as </a:t>
            </a:r>
            <a:r>
              <a:rPr lang="es-ES" dirty="0" err="1"/>
              <a:t>Code</a:t>
            </a:r>
            <a:r>
              <a:rPr lang="es-E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800" b="1" dirty="0" err="1"/>
              <a:t>Básicamente</a:t>
            </a:r>
            <a:r>
              <a:rPr lang="en-GB" sz="4800" b="1" dirty="0"/>
              <a:t>: “</a:t>
            </a:r>
            <a:r>
              <a:rPr lang="en-GB" sz="4800" b="1" dirty="0" err="1"/>
              <a:t>Trata</a:t>
            </a:r>
            <a:r>
              <a:rPr lang="en-GB" sz="4800" b="1" dirty="0"/>
              <a:t> </a:t>
            </a:r>
            <a:r>
              <a:rPr lang="en-GB" sz="4800" b="1" dirty="0" err="1"/>
              <a:t>tu</a:t>
            </a:r>
            <a:r>
              <a:rPr lang="en-GB" sz="4800" b="1" dirty="0"/>
              <a:t> </a:t>
            </a:r>
            <a:r>
              <a:rPr lang="en-GB" sz="4800" b="1" dirty="0" err="1"/>
              <a:t>infraestuctura</a:t>
            </a:r>
            <a:r>
              <a:rPr lang="en-GB" sz="4800" b="1" dirty="0"/>
              <a:t> </a:t>
            </a:r>
            <a:r>
              <a:rPr lang="en-GB" sz="4800" b="1" dirty="0" err="1"/>
              <a:t>como</a:t>
            </a:r>
            <a:r>
              <a:rPr lang="en-GB" sz="4800" b="1" dirty="0"/>
              <a:t> </a:t>
            </a:r>
            <a:r>
              <a:rPr lang="en-GB" sz="4800" b="1" dirty="0" err="1"/>
              <a:t>si</a:t>
            </a:r>
            <a:r>
              <a:rPr lang="en-GB" sz="4800" b="1" dirty="0"/>
              <a:t> </a:t>
            </a:r>
            <a:r>
              <a:rPr lang="en-GB" sz="4800" b="1" dirty="0" err="1"/>
              <a:t>fuera</a:t>
            </a:r>
            <a:r>
              <a:rPr lang="en-GB" sz="4800" b="1" dirty="0"/>
              <a:t> </a:t>
            </a:r>
            <a:r>
              <a:rPr lang="en-GB" sz="4800" b="1" dirty="0" err="1"/>
              <a:t>tu</a:t>
            </a:r>
            <a:r>
              <a:rPr lang="en-GB" sz="4800" b="1" dirty="0"/>
              <a:t> </a:t>
            </a:r>
            <a:r>
              <a:rPr lang="en-GB" sz="4800" b="1" dirty="0" err="1"/>
              <a:t>aplicación</a:t>
            </a:r>
            <a:r>
              <a:rPr lang="en-GB" sz="4800" b="1" dirty="0"/>
              <a:t>”</a:t>
            </a:r>
          </a:p>
          <a:p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Définela</a:t>
            </a:r>
            <a:r>
              <a:rPr lang="en-GB" sz="4800" dirty="0"/>
              <a:t> con Código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Qué</a:t>
            </a:r>
            <a:r>
              <a:rPr lang="en-GB" sz="4800" dirty="0"/>
              <a:t> se </a:t>
            </a:r>
            <a:r>
              <a:rPr lang="en-GB" sz="4800" dirty="0" err="1"/>
              <a:t>entienda</a:t>
            </a:r>
            <a:r>
              <a:rPr lang="en-GB" sz="4800" dirty="0"/>
              <a:t>, es </a:t>
            </a:r>
            <a:r>
              <a:rPr lang="en-GB" sz="4800" dirty="0" err="1"/>
              <a:t>tu</a:t>
            </a:r>
            <a:r>
              <a:rPr lang="en-GB" sz="4800" dirty="0"/>
              <a:t> </a:t>
            </a:r>
            <a:r>
              <a:rPr lang="en-GB" sz="4800" dirty="0" err="1"/>
              <a:t>documentación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Utiliza</a:t>
            </a:r>
            <a:r>
              <a:rPr lang="en-GB" sz="4800" dirty="0"/>
              <a:t> un control de </a:t>
            </a:r>
            <a:r>
              <a:rPr lang="en-GB" sz="4800" dirty="0" err="1"/>
              <a:t>versiones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/>
              <a:t>Haz </a:t>
            </a:r>
            <a:r>
              <a:rPr lang="en-GB" sz="4800" dirty="0" err="1"/>
              <a:t>despliegues</a:t>
            </a:r>
            <a:r>
              <a:rPr lang="en-GB" sz="4800" dirty="0"/>
              <a:t> </a:t>
            </a:r>
            <a:r>
              <a:rPr lang="en-GB" sz="4800" dirty="0" err="1"/>
              <a:t>automáticos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Flexibiliza</a:t>
            </a:r>
            <a:r>
              <a:rPr lang="en-GB" sz="4800" dirty="0"/>
              <a:t> el </a:t>
            </a:r>
            <a:r>
              <a:rPr lang="en-GB" sz="4800" dirty="0" err="1"/>
              <a:t>despliegue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Despliegues</a:t>
            </a:r>
            <a:r>
              <a:rPr lang="en-GB" sz="4800" dirty="0"/>
              <a:t> </a:t>
            </a:r>
            <a:r>
              <a:rPr lang="en-GB" sz="4800" dirty="0" err="1"/>
              <a:t>atómicos</a:t>
            </a:r>
            <a:r>
              <a:rPr lang="en-GB" sz="4800" dirty="0"/>
              <a:t> e </a:t>
            </a:r>
            <a:r>
              <a:rPr lang="en-GB" sz="4800" dirty="0" err="1"/>
              <a:t>idempotentes</a:t>
            </a:r>
            <a:endParaRPr lang="es-ES" sz="48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1B32F49-D93E-477F-8064-06550250CDAD}"/>
              </a:ext>
            </a:extLst>
          </p:cNvPr>
          <p:cNvSpPr/>
          <p:nvPr/>
        </p:nvSpPr>
        <p:spPr>
          <a:xfrm>
            <a:off x="17660554" y="7439262"/>
            <a:ext cx="4460033" cy="4460033"/>
          </a:xfrm>
          <a:prstGeom prst="ellipse">
            <a:avLst/>
          </a:prstGeom>
          <a:noFill/>
          <a:ln w="152400">
            <a:solidFill>
              <a:srgbClr val="4A08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solidFill>
                  <a:srgbClr val="4A0851"/>
                </a:solidFill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65560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debería hacerlo?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2262478" cy="7341658"/>
          </a:xfrm>
        </p:spPr>
        <p:txBody>
          <a:bodyPr>
            <a:normAutofit lnSpcReduction="10000"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/>
              <a:t>Más </a:t>
            </a:r>
            <a:r>
              <a:rPr lang="en-US" sz="4800" dirty="0" err="1"/>
              <a:t>automatización</a:t>
            </a:r>
            <a:r>
              <a:rPr lang="en-US" sz="4800" dirty="0"/>
              <a:t> = </a:t>
            </a:r>
            <a:r>
              <a:rPr lang="en-US" sz="4800" dirty="0" err="1"/>
              <a:t>Menos</a:t>
            </a:r>
            <a:r>
              <a:rPr lang="en-US" sz="4800" dirty="0"/>
              <a:t> </a:t>
            </a:r>
            <a:r>
              <a:rPr lang="en-US" sz="4800" dirty="0" err="1"/>
              <a:t>errores</a:t>
            </a:r>
            <a:endParaRPr lang="en-US" sz="4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 err="1"/>
              <a:t>Transparencia</a:t>
            </a:r>
            <a:endParaRPr lang="en-US" sz="4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 err="1"/>
              <a:t>Trazabilidad</a:t>
            </a:r>
            <a:endParaRPr lang="en-US" sz="4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 err="1"/>
              <a:t>Integridad</a:t>
            </a:r>
            <a:endParaRPr lang="en-US" sz="4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s-ES" sz="4800" dirty="0"/>
              <a:t>Reproducibilidad y repetibilidad</a:t>
            </a:r>
            <a:endParaRPr lang="en-US" sz="4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/>
              <a:t>Tu </a:t>
            </a:r>
            <a:r>
              <a:rPr lang="en-US" sz="4800" dirty="0" err="1"/>
              <a:t>documentación</a:t>
            </a:r>
            <a:r>
              <a:rPr lang="en-US" sz="4800" dirty="0"/>
              <a:t> es la “</a:t>
            </a:r>
            <a:r>
              <a:rPr lang="en-US" sz="4800" dirty="0" err="1"/>
              <a:t>única</a:t>
            </a:r>
            <a:r>
              <a:rPr lang="en-US" sz="4800" dirty="0"/>
              <a:t> </a:t>
            </a:r>
            <a:r>
              <a:rPr lang="en-US" sz="4800" dirty="0" err="1"/>
              <a:t>funete</a:t>
            </a:r>
            <a:r>
              <a:rPr lang="en-US" sz="4800" dirty="0"/>
              <a:t> de </a:t>
            </a:r>
            <a:r>
              <a:rPr lang="en-US" sz="4800" dirty="0" err="1"/>
              <a:t>verdad</a:t>
            </a:r>
            <a:r>
              <a:rPr lang="en-US" sz="4800" dirty="0"/>
              <a:t>”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4800" dirty="0"/>
              <a:t>Anima a la </a:t>
            </a:r>
            <a:r>
              <a:rPr lang="en-US" sz="4800" dirty="0" err="1"/>
              <a:t>colaboración</a:t>
            </a:r>
            <a:r>
              <a:rPr lang="en-US" sz="4800" dirty="0"/>
              <a:t> entre </a:t>
            </a:r>
            <a:r>
              <a:rPr lang="en-US" sz="4800" dirty="0" err="1"/>
              <a:t>operaciones</a:t>
            </a:r>
            <a:r>
              <a:rPr lang="en-US" sz="4800" dirty="0"/>
              <a:t> y </a:t>
            </a:r>
            <a:r>
              <a:rPr lang="en-US" sz="4800" dirty="0" err="1"/>
              <a:t>desarrollo</a:t>
            </a:r>
            <a:endParaRPr lang="en-US" sz="4800" dirty="0"/>
          </a:p>
          <a:p>
            <a:endParaRPr lang="en-GB" dirty="0">
              <a:hlinkClick r:id="rId2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E9C8092-CFD6-4F2F-A49B-172035C33428}"/>
              </a:ext>
            </a:extLst>
          </p:cNvPr>
          <p:cNvSpPr/>
          <p:nvPr/>
        </p:nvSpPr>
        <p:spPr>
          <a:xfrm>
            <a:off x="17660554" y="7439262"/>
            <a:ext cx="4460033" cy="4460033"/>
          </a:xfrm>
          <a:prstGeom prst="ellipse">
            <a:avLst/>
          </a:prstGeom>
          <a:noFill/>
          <a:ln w="152400">
            <a:solidFill>
              <a:srgbClr val="4A08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solidFill>
                  <a:srgbClr val="4A085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00531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¿Como empiezo?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12598380" cy="734165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Elige</a:t>
            </a:r>
            <a:r>
              <a:rPr lang="en-GB" sz="4800" dirty="0"/>
              <a:t> un </a:t>
            </a:r>
            <a:r>
              <a:rPr lang="en-GB" sz="4800" dirty="0" err="1"/>
              <a:t>proyecto</a:t>
            </a:r>
            <a:r>
              <a:rPr lang="en-GB" sz="4800" dirty="0"/>
              <a:t> </a:t>
            </a:r>
            <a:r>
              <a:rPr lang="en-GB" sz="4800" dirty="0" err="1"/>
              <a:t>fácil</a:t>
            </a:r>
            <a:r>
              <a:rPr lang="en-GB" sz="4800" dirty="0"/>
              <a:t> o </a:t>
            </a:r>
            <a:r>
              <a:rPr lang="en-GB" sz="4800" dirty="0" err="1"/>
              <a:t>pequeño</a:t>
            </a:r>
            <a:r>
              <a:rPr lang="en-GB" sz="4800" dirty="0"/>
              <a:t>, </a:t>
            </a:r>
            <a:r>
              <a:rPr lang="en-GB" sz="4800" dirty="0" err="1"/>
              <a:t>minimiza</a:t>
            </a:r>
            <a:r>
              <a:rPr lang="en-GB" sz="4800" dirty="0"/>
              <a:t> </a:t>
            </a:r>
            <a:r>
              <a:rPr lang="en-GB" sz="4800" dirty="0" err="1"/>
              <a:t>esfuerzo</a:t>
            </a:r>
            <a:r>
              <a:rPr lang="en-GB" sz="4800" dirty="0"/>
              <a:t> y </a:t>
            </a:r>
            <a:r>
              <a:rPr lang="en-GB" sz="4800" dirty="0" err="1"/>
              <a:t>riesgo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/>
              <a:t>Si no lo has </a:t>
            </a:r>
            <a:r>
              <a:rPr lang="en-GB" sz="4800" dirty="0" err="1"/>
              <a:t>hecho</a:t>
            </a:r>
            <a:r>
              <a:rPr lang="en-GB" sz="4800" dirty="0"/>
              <a:t> antes </a:t>
            </a:r>
            <a:r>
              <a:rPr lang="en-GB" sz="4800" dirty="0" err="1"/>
              <a:t>encontrarás</a:t>
            </a:r>
            <a:r>
              <a:rPr lang="en-GB" sz="4800" dirty="0"/>
              <a:t> </a:t>
            </a:r>
            <a:r>
              <a:rPr lang="en-GB" sz="4800" dirty="0" err="1"/>
              <a:t>problemas</a:t>
            </a:r>
            <a:r>
              <a:rPr lang="en-GB" sz="4800" dirty="0"/>
              <a:t>, </a:t>
            </a:r>
            <a:r>
              <a:rPr lang="en-GB" sz="4800" dirty="0" err="1"/>
              <a:t>estás</a:t>
            </a:r>
            <a:r>
              <a:rPr lang="en-GB" sz="4800" dirty="0"/>
              <a:t> </a:t>
            </a:r>
            <a:r>
              <a:rPr lang="en-GB" sz="4800" dirty="0" err="1"/>
              <a:t>experimentando</a:t>
            </a:r>
            <a:r>
              <a:rPr lang="en-GB" sz="4800" dirty="0"/>
              <a:t>, </a:t>
            </a:r>
            <a:r>
              <a:rPr lang="en-GB" sz="4800" dirty="0" err="1"/>
              <a:t>así</a:t>
            </a:r>
            <a:r>
              <a:rPr lang="en-GB" sz="4800" dirty="0"/>
              <a:t> que </a:t>
            </a:r>
            <a:r>
              <a:rPr lang="en-GB" sz="4800" dirty="0" err="1"/>
              <a:t>maneja</a:t>
            </a:r>
            <a:r>
              <a:rPr lang="en-GB" sz="4800" dirty="0"/>
              <a:t> bien las </a:t>
            </a:r>
            <a:r>
              <a:rPr lang="en-GB" sz="4800" dirty="0" err="1"/>
              <a:t>expectativas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Recoge</a:t>
            </a:r>
            <a:r>
              <a:rPr lang="en-GB" sz="4800" dirty="0"/>
              <a:t> </a:t>
            </a:r>
            <a:r>
              <a:rPr lang="en-GB" sz="4800" dirty="0" err="1"/>
              <a:t>datos</a:t>
            </a:r>
            <a:r>
              <a:rPr lang="en-GB" sz="4800" dirty="0"/>
              <a:t>, antes y </a:t>
            </a:r>
            <a:r>
              <a:rPr lang="en-GB" sz="4800" dirty="0" err="1"/>
              <a:t>después</a:t>
            </a:r>
            <a:r>
              <a:rPr lang="en-GB" sz="4800" dirty="0"/>
              <a:t>,  </a:t>
            </a:r>
            <a:r>
              <a:rPr lang="en-GB" sz="4800" dirty="0" err="1"/>
              <a:t>demuestra</a:t>
            </a:r>
            <a:r>
              <a:rPr lang="en-GB" sz="4800" dirty="0"/>
              <a:t> que </a:t>
            </a:r>
            <a:r>
              <a:rPr lang="en-GB" sz="4800" dirty="0" err="1"/>
              <a:t>funciona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Elige</a:t>
            </a:r>
            <a:r>
              <a:rPr lang="en-GB" sz="4800" dirty="0"/>
              <a:t> una </a:t>
            </a:r>
            <a:r>
              <a:rPr lang="en-GB" sz="4800" dirty="0" err="1"/>
              <a:t>buena</a:t>
            </a:r>
            <a:r>
              <a:rPr lang="en-GB" sz="4800" dirty="0"/>
              <a:t> </a:t>
            </a:r>
            <a:r>
              <a:rPr lang="en-GB" sz="4800" dirty="0" err="1"/>
              <a:t>herramienta</a:t>
            </a:r>
            <a:r>
              <a:rPr lang="en-GB" sz="4800" dirty="0"/>
              <a:t> ;)</a:t>
            </a:r>
            <a:endParaRPr lang="es-ES" sz="48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B1F3A16-E210-45DA-98FD-85EFE0E1A347}"/>
              </a:ext>
            </a:extLst>
          </p:cNvPr>
          <p:cNvSpPr/>
          <p:nvPr/>
        </p:nvSpPr>
        <p:spPr>
          <a:xfrm>
            <a:off x="17660554" y="7439262"/>
            <a:ext cx="4460033" cy="4460033"/>
          </a:xfrm>
          <a:prstGeom prst="ellipse">
            <a:avLst/>
          </a:prstGeom>
          <a:noFill/>
          <a:ln w="152400">
            <a:solidFill>
              <a:srgbClr val="4A08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solidFill>
                  <a:srgbClr val="4A0851"/>
                </a:solidFill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97955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0D66-42ED-4346-B059-526D52916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974168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24" y="2162435"/>
            <a:ext cx="21418498" cy="2651126"/>
          </a:xfrm>
        </p:spPr>
        <p:txBody>
          <a:bodyPr/>
          <a:lstStyle/>
          <a:p>
            <a:pPr algn="ctr"/>
            <a:r>
              <a:rPr lang="es-ES" dirty="0"/>
              <a:t>¡ARM al rescate!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83C3D-6F4B-402D-A6E8-40F36DC8B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30" y="4813561"/>
            <a:ext cx="15133405" cy="7918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CEEA1-5DE9-4303-878A-D78CFA899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0" y="4195666"/>
            <a:ext cx="1518574" cy="15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624" y="2162435"/>
            <a:ext cx="21418498" cy="2651126"/>
          </a:xfrm>
        </p:spPr>
        <p:txBody>
          <a:bodyPr/>
          <a:lstStyle/>
          <a:p>
            <a:pPr algn="ctr"/>
            <a:r>
              <a:rPr lang="es-ES" dirty="0"/>
              <a:t>Demo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3614D44-6D23-4592-AB7B-1EA671D95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057" y="5619797"/>
            <a:ext cx="8748065" cy="6192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691D2F-15F4-4D9D-BEEC-522844106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4" y="5341163"/>
            <a:ext cx="11457568" cy="7329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4DA42-23D5-442C-876E-1B2F55DCCC83}"/>
              </a:ext>
            </a:extLst>
          </p:cNvPr>
          <p:cNvSpPr txBox="1"/>
          <p:nvPr/>
        </p:nvSpPr>
        <p:spPr>
          <a:xfrm>
            <a:off x="1457741" y="11753850"/>
            <a:ext cx="98488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Demo Project:</a:t>
            </a:r>
          </a:p>
          <a:p>
            <a:r>
              <a:rPr lang="es-E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https://berriart.visualstudio.com/Dotnet2019Demo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858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811" y="2668555"/>
            <a:ext cx="8530233" cy="2161400"/>
          </a:xfrm>
        </p:spPr>
        <p:txBody>
          <a:bodyPr anchor="t"/>
          <a:lstStyle/>
          <a:p>
            <a:r>
              <a:rPr lang="es-ES" dirty="0"/>
              <a:t>Algunos problemas con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812" y="5449078"/>
            <a:ext cx="7802445" cy="69048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Demasiado</a:t>
            </a:r>
            <a:r>
              <a:rPr lang="en-GB" sz="4800" dirty="0"/>
              <a:t> </a:t>
            </a:r>
            <a:r>
              <a:rPr lang="en-GB" sz="4800" dirty="0" err="1"/>
              <a:t>verboso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Gestión</a:t>
            </a:r>
            <a:r>
              <a:rPr lang="en-GB" sz="4800" dirty="0"/>
              <a:t> de </a:t>
            </a:r>
            <a:r>
              <a:rPr lang="en-GB" sz="4800" dirty="0" err="1"/>
              <a:t>dependencias</a:t>
            </a:r>
            <a:r>
              <a:rPr lang="en-GB" sz="4800" dirty="0"/>
              <a:t> </a:t>
            </a:r>
            <a:r>
              <a:rPr lang="en-GB" sz="4800" dirty="0" err="1"/>
              <a:t>explícita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Modularización</a:t>
            </a:r>
            <a:endParaRPr lang="en-GB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 err="1"/>
              <a:t>Legibilidad</a:t>
            </a:r>
            <a:r>
              <a:rPr lang="en-GB" sz="4800" dirty="0"/>
              <a:t> y 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/>
              <a:t>“</a:t>
            </a:r>
            <a:r>
              <a:rPr lang="en-GB" sz="4800" dirty="0" err="1"/>
              <a:t>Escribibilidad</a:t>
            </a:r>
            <a:r>
              <a:rPr lang="en-GB" sz="4800" dirty="0"/>
              <a:t>”</a:t>
            </a:r>
          </a:p>
          <a:p>
            <a:endParaRPr lang="es-ES" sz="4800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135102-CFE3-449B-8063-73C3778E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237" y="1521773"/>
            <a:ext cx="12924421" cy="121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1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608" y="2162435"/>
            <a:ext cx="21647021" cy="2651126"/>
          </a:xfrm>
        </p:spPr>
        <p:txBody>
          <a:bodyPr/>
          <a:lstStyle/>
          <a:p>
            <a:pPr algn="ctr"/>
            <a:r>
              <a:rPr lang="en-US" dirty="0"/>
              <a:t>“Stop using ARM templates! Use the Azure CLI instead”</a:t>
            </a:r>
            <a:endParaRPr lang="es-ES" dirty="0"/>
          </a:p>
        </p:txBody>
      </p:sp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3B3AF06-DE3B-4DA7-A6D3-F37C15D01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63" y="5634655"/>
            <a:ext cx="9736181" cy="726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D2F64-3E30-4E4C-8A60-08B2EB7E2B4A}"/>
              </a:ext>
            </a:extLst>
          </p:cNvPr>
          <p:cNvSpPr txBox="1"/>
          <p:nvPr/>
        </p:nvSpPr>
        <p:spPr>
          <a:xfrm>
            <a:off x="7906903" y="4167230"/>
            <a:ext cx="7517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Pascal </a:t>
            </a:r>
            <a:r>
              <a:rPr lang="en-GB" dirty="0" err="1"/>
              <a:t>Naber</a:t>
            </a:r>
            <a:r>
              <a:rPr lang="en-GB" dirty="0"/>
              <a:t> - MVP on </a:t>
            </a:r>
            <a:r>
              <a:rPr lang="es-ES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91634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CC296-8C36-4FA7-A093-F818FBCB3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5563"/>
            <a:ext cx="24382413" cy="9710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608" y="2162435"/>
            <a:ext cx="21362514" cy="1843128"/>
          </a:xfrm>
        </p:spPr>
        <p:txBody>
          <a:bodyPr/>
          <a:lstStyle/>
          <a:p>
            <a:pPr algn="ctr"/>
            <a:r>
              <a:rPr lang="es-ES" dirty="0"/>
              <a:t>¡Yo ya tengo un script! </a:t>
            </a:r>
          </a:p>
        </p:txBody>
      </p:sp>
    </p:spTree>
    <p:extLst>
      <p:ext uri="{BB962C8B-B14F-4D97-AF65-F5344CB8AC3E}">
        <p14:creationId xmlns:p14="http://schemas.microsoft.com/office/powerpoint/2010/main" val="3229515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Desventajas de un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strike="sngStrike" dirty="0"/>
              <a:t>Idempotencia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Paralelización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Escalabilidad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/>
              <a:t>Borrado de recursos explícito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800" dirty="0" err="1"/>
              <a:t>Modularización</a:t>
            </a:r>
            <a:endParaRPr lang="es-E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800" dirty="0"/>
              <a:t>“</a:t>
            </a:r>
            <a:r>
              <a:rPr lang="en-GB" sz="4800" dirty="0" err="1"/>
              <a:t>Escribibilidad</a:t>
            </a:r>
            <a:r>
              <a:rPr lang="en-GB" sz="4800" dirty="0"/>
              <a:t>”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236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Alternativas</a:t>
            </a:r>
          </a:p>
        </p:txBody>
      </p:sp>
    </p:spTree>
    <p:extLst>
      <p:ext uri="{BB962C8B-B14F-4D97-AF65-F5344CB8AC3E}">
        <p14:creationId xmlns:p14="http://schemas.microsoft.com/office/powerpoint/2010/main" val="3208765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Alternativas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4E7CF6-CC01-4D39-A203-9CD6F8E3C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83" y="4623557"/>
            <a:ext cx="5549206" cy="4393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01DE60-4157-4997-B058-3DA3FB084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48" y="3878677"/>
            <a:ext cx="5892103" cy="58834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59A413-274B-4337-9963-F911BDD21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236" y="6327534"/>
            <a:ext cx="5078969" cy="1566862"/>
          </a:xfrm>
          <a:prstGeom prst="rect">
            <a:avLst/>
          </a:prstGeom>
        </p:spPr>
      </p:pic>
      <p:pic>
        <p:nvPicPr>
          <p:cNvPr id="4" name="Imagen 3" descr="Imagen que contiene gráficos vectoriales&#10;&#10;Descripción generada automáticamente">
            <a:extLst>
              <a:ext uri="{FF2B5EF4-FFF2-40B4-BE49-F238E27FC236}">
                <a16:creationId xmlns:a16="http://schemas.microsoft.com/office/drawing/2014/main" id="{6076A6F8-4A47-4988-8E11-4AF612547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071" y="10679828"/>
            <a:ext cx="2878509" cy="1747474"/>
          </a:xfrm>
          <a:prstGeom prst="rect">
            <a:avLst/>
          </a:prstGeom>
        </p:spPr>
      </p:pic>
      <p:pic>
        <p:nvPicPr>
          <p:cNvPr id="6" name="Imagen 5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18C16D60-9379-402F-8B60-C26626C1F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430" y="10193840"/>
            <a:ext cx="3772721" cy="2515146"/>
          </a:xfrm>
          <a:prstGeom prst="rect">
            <a:avLst/>
          </a:prstGeom>
        </p:spPr>
      </p:pic>
      <p:pic>
        <p:nvPicPr>
          <p:cNvPr id="8" name="Imagen 7" descr="Imagen que contiene objeto&#10;&#10;Descripción generada automáticamente">
            <a:extLst>
              <a:ext uri="{FF2B5EF4-FFF2-40B4-BE49-F238E27FC236}">
                <a16:creationId xmlns:a16="http://schemas.microsoft.com/office/drawing/2014/main" id="{2929B7D8-27F0-48C1-8122-BB53DEC7B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580" y="10363089"/>
            <a:ext cx="2857143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8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128" y="5603214"/>
            <a:ext cx="8187436" cy="62010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En 2015 fue comprado por </a:t>
            </a:r>
            <a:r>
              <a:rPr lang="es-ES" sz="3600" dirty="0" err="1"/>
              <a:t>RedHat</a:t>
            </a:r>
            <a:r>
              <a:rPr lang="es-ES" sz="3600" dirty="0"/>
              <a:t> que es la compañía que lo mantiene ahora.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Inicialmente fue concebido para </a:t>
            </a:r>
            <a:br>
              <a:rPr lang="es-ES" sz="3600" dirty="0"/>
            </a:br>
            <a:r>
              <a:rPr lang="es-ES" sz="3600" dirty="0"/>
              <a:t>“Configuración como código” o “Provisionamiento de software”.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Aún no tiene mucho soporte para Azure.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Está pensado para realizar “secuencias de comandos”, paralelizar es complicado.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0C5CB-3E00-41DC-A2D7-75C443A9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95" y="2373435"/>
            <a:ext cx="3332862" cy="263883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28D687-9482-4BBF-9B9F-41EC47A3A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17" y="2162435"/>
            <a:ext cx="13487400" cy="108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8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7755D1-BAB4-46A6-908F-A705C8E5E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833" y="2049874"/>
            <a:ext cx="3652756" cy="364736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11E570-1E79-4DE2-9BA1-371050689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43" y="2627344"/>
            <a:ext cx="13487400" cy="10439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E0BF67-88B5-4E1B-AD28-0B47B4168911}"/>
              </a:ext>
            </a:extLst>
          </p:cNvPr>
          <p:cNvSpPr txBox="1">
            <a:spLocks/>
          </p:cNvSpPr>
          <p:nvPr/>
        </p:nvSpPr>
        <p:spPr>
          <a:xfrm>
            <a:off x="1311128" y="5603214"/>
            <a:ext cx="8187436" cy="620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Es una herramienta creada por </a:t>
            </a:r>
            <a:r>
              <a:rPr lang="es-ES" sz="3600" dirty="0" err="1"/>
              <a:t>Hashicorp</a:t>
            </a:r>
            <a:r>
              <a:rPr lang="es-ES" sz="3600" dirty="0"/>
              <a:t>. Autores de </a:t>
            </a:r>
            <a:r>
              <a:rPr lang="es-ES" sz="3600" dirty="0" err="1"/>
              <a:t>Vagrant</a:t>
            </a:r>
            <a:r>
              <a:rPr lang="es-ES" sz="3600" dirty="0"/>
              <a:t>, </a:t>
            </a:r>
            <a:r>
              <a:rPr lang="es-ES" sz="3600" dirty="0" err="1"/>
              <a:t>Consul</a:t>
            </a:r>
            <a:r>
              <a:rPr lang="es-ES" sz="3600" dirty="0"/>
              <a:t>, </a:t>
            </a:r>
            <a:r>
              <a:rPr lang="es-ES" sz="3600" dirty="0" err="1"/>
              <a:t>Packer</a:t>
            </a:r>
            <a:r>
              <a:rPr lang="es-ES" sz="3600" dirty="0"/>
              <a:t>,….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Introduce el concepto de ‘plan’ para poder previsualizar los cambios antes de que sucedan.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Usa una sintaxis propia, bastante sencilla y fácil de aprender, pero nueva.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Tiene una comunidad activa.</a:t>
            </a:r>
          </a:p>
        </p:txBody>
      </p:sp>
    </p:spTree>
    <p:extLst>
      <p:ext uri="{BB962C8B-B14F-4D97-AF65-F5344CB8AC3E}">
        <p14:creationId xmlns:p14="http://schemas.microsoft.com/office/powerpoint/2010/main" val="192172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A248BC-4ED5-49D6-9FB5-D87E57185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07" y="3445406"/>
            <a:ext cx="5078969" cy="156686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D49E1D-B5BD-4AB0-A99A-BF2F88EA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77" y="3336131"/>
            <a:ext cx="14516100" cy="8610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8CE587-E74E-4E86-A8FB-CA19286CC2D2}"/>
              </a:ext>
            </a:extLst>
          </p:cNvPr>
          <p:cNvSpPr txBox="1">
            <a:spLocks/>
          </p:cNvSpPr>
          <p:nvPr/>
        </p:nvSpPr>
        <p:spPr>
          <a:xfrm>
            <a:off x="1311128" y="5603214"/>
            <a:ext cx="8187436" cy="620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Es la más reciente de las herramientas y está soportada por una empresa relativamente pequeña gestionada por un grupo inversor.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/>
              <a:t>Su funcionamiento es muy similar al de </a:t>
            </a:r>
            <a:r>
              <a:rPr lang="es-ES" sz="3600" dirty="0" err="1"/>
              <a:t>Terraform</a:t>
            </a:r>
            <a:r>
              <a:rPr lang="es-ES" sz="3600" dirty="0"/>
              <a:t> pero es la primera en utilizar lenguajes de programación de “verdad” (JS, </a:t>
            </a:r>
            <a:r>
              <a:rPr lang="es-ES" sz="3600" dirty="0" err="1"/>
              <a:t>Go</a:t>
            </a:r>
            <a:r>
              <a:rPr lang="es-ES" sz="3600" dirty="0"/>
              <a:t> o Python).</a:t>
            </a:r>
          </a:p>
        </p:txBody>
      </p:sp>
    </p:spTree>
    <p:extLst>
      <p:ext uri="{BB962C8B-B14F-4D97-AF65-F5344CB8AC3E}">
        <p14:creationId xmlns:p14="http://schemas.microsoft.com/office/powerpoint/2010/main" val="322298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016" y="2162435"/>
            <a:ext cx="18190106" cy="2651126"/>
          </a:xfrm>
        </p:spPr>
        <p:txBody>
          <a:bodyPr/>
          <a:lstStyle/>
          <a:p>
            <a:r>
              <a:rPr lang="es-ES" dirty="0"/>
              <a:t>Comparativa: tecnologías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126AF354-E971-4787-BAF3-C2C68A6F1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4920746"/>
              </p:ext>
            </p:extLst>
          </p:nvPr>
        </p:nvGraphicFramePr>
        <p:xfrm>
          <a:off x="559836" y="5075852"/>
          <a:ext cx="22146285" cy="693824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956180">
                  <a:extLst>
                    <a:ext uri="{9D8B030D-6E8A-4147-A177-3AD203B41FA5}">
                      <a16:colId xmlns:a16="http://schemas.microsoft.com/office/drawing/2014/main" val="1170271452"/>
                    </a:ext>
                  </a:extLst>
                </a:gridCol>
                <a:gridCol w="4590662">
                  <a:extLst>
                    <a:ext uri="{9D8B030D-6E8A-4147-A177-3AD203B41FA5}">
                      <a16:colId xmlns:a16="http://schemas.microsoft.com/office/drawing/2014/main" val="3164120276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908619668"/>
                    </a:ext>
                  </a:extLst>
                </a:gridCol>
                <a:gridCol w="4329404">
                  <a:extLst>
                    <a:ext uri="{9D8B030D-6E8A-4147-A177-3AD203B41FA5}">
                      <a16:colId xmlns:a16="http://schemas.microsoft.com/office/drawing/2014/main" val="1207587750"/>
                    </a:ext>
                  </a:extLst>
                </a:gridCol>
                <a:gridCol w="4548750">
                  <a:extLst>
                    <a:ext uri="{9D8B030D-6E8A-4147-A177-3AD203B41FA5}">
                      <a16:colId xmlns:a16="http://schemas.microsoft.com/office/drawing/2014/main" val="4171918438"/>
                    </a:ext>
                  </a:extLst>
                </a:gridCol>
              </a:tblGrid>
              <a:tr h="764816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ANSIBLE</a:t>
                      </a:r>
                      <a:endParaRPr lang="es-E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TERRAFORM</a:t>
                      </a:r>
                      <a:endParaRPr lang="es-ES" dirty="0"/>
                    </a:p>
                  </a:txBody>
                  <a:tcPr>
                    <a:solidFill>
                      <a:srgbClr val="5C4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PULUMI</a:t>
                      </a:r>
                      <a:endParaRPr lang="es-ES" dirty="0"/>
                    </a:p>
                  </a:txBody>
                  <a:tcPr>
                    <a:solidFill>
                      <a:srgbClr val="522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31487"/>
                  </a:ext>
                </a:extLst>
              </a:tr>
              <a:tr h="1418548">
                <a:tc>
                  <a:txBody>
                    <a:bodyPr/>
                    <a:lstStyle/>
                    <a:p>
                      <a:r>
                        <a:rPr lang="es-ES" dirty="0"/>
                        <a:t>Sistema Operativo donde usar la CLI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Todos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ES" dirty="0"/>
                        <a:t>Linux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dirty="0" err="1"/>
                        <a:t>Todos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Todos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436477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Lenguaje para declarar recursos</a:t>
                      </a:r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YAML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HCL / JSON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JS / </a:t>
                      </a:r>
                      <a:r>
                        <a:rPr lang="es-ES" dirty="0" err="1"/>
                        <a:t>Typescript</a:t>
                      </a:r>
                      <a:r>
                        <a:rPr lang="es-ES" dirty="0"/>
                        <a:t> / </a:t>
                      </a:r>
                      <a:r>
                        <a:rPr lang="es-ES" dirty="0" err="1"/>
                        <a:t>Go</a:t>
                      </a:r>
                      <a:r>
                        <a:rPr lang="es-ES" dirty="0"/>
                        <a:t> / Python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70985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Open </a:t>
                      </a:r>
                      <a:r>
                        <a:rPr lang="es-ES" dirty="0" err="1"/>
                        <a:t>Source</a:t>
                      </a:r>
                      <a:r>
                        <a:rPr lang="es-ES" dirty="0"/>
                        <a:t> / </a:t>
                      </a:r>
                      <a:r>
                        <a:rPr lang="es-ES" dirty="0" err="1"/>
                        <a:t>License</a:t>
                      </a: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  (CLI)</a:t>
                      </a:r>
                    </a:p>
                    <a:p>
                      <a:pPr algn="ctr"/>
                      <a:r>
                        <a:rPr lang="es-ES" dirty="0"/>
                        <a:t>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 </a:t>
                      </a:r>
                    </a:p>
                    <a:p>
                      <a:pPr algn="ctr"/>
                      <a:r>
                        <a:rPr lang="es-ES" dirty="0"/>
                        <a:t>GPL v3.0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 </a:t>
                      </a:r>
                    </a:p>
                    <a:p>
                      <a:pPr algn="ctr"/>
                      <a:r>
                        <a:rPr lang="es-ES" dirty="0"/>
                        <a:t>Mozilla </a:t>
                      </a:r>
                      <a:r>
                        <a:rPr lang="es-ES" dirty="0" err="1"/>
                        <a:t>Public</a:t>
                      </a:r>
                      <a:r>
                        <a:rPr lang="es-ES" dirty="0"/>
                        <a:t> 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  <a:p>
                      <a:pPr algn="ctr"/>
                      <a:r>
                        <a:rPr lang="es-ES" dirty="0"/>
                        <a:t>Apache 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758511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Escrito en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</a:t>
                      </a:r>
                      <a:r>
                        <a:rPr lang="es-ES" dirty="0"/>
                        <a:t> +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901832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Opción Premium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4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13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artberri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alberto@berriart.com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/>
              <a:t>Llámalo Full </a:t>
            </a:r>
            <a:r>
              <a:rPr lang="es-ES" dirty="0" err="1"/>
              <a:t>Stack</a:t>
            </a:r>
            <a:r>
              <a:rPr lang="es-ES" dirty="0"/>
              <a:t>, desarrollador generalista o como tú prefieras. Soy de esos desarrolladores a los que les gusta saber algo de todo, aunque nunca lleguen a saber mucho de nada.  </a:t>
            </a:r>
          </a:p>
          <a:p>
            <a:r>
              <a:rPr lang="es-ES" dirty="0"/>
              <a:t>En 2015 la empresa para la que trabajaba comenzó una transición hacia la nube que incluía la automatización de múltiples procesos, incluyendo despliegues de aplicaciones y de infraestructura, y tuve la suerte de participar activamente en ella. No sé si venía de antes, pero es seguro que a partir de ese momento me convertí en un obseso de la automatización.</a:t>
            </a:r>
          </a:p>
          <a:p>
            <a:r>
              <a:rPr lang="es-ES" dirty="0"/>
              <a:t>Actualmente trabajo en Plain Concepts desde Bilbao.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Alberto Varela Sánchez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/>
              <a:t>Desarrollador de software en Plain Concepts</a:t>
            </a:r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D187A09F-D53E-418F-853C-0131A19570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3143250"/>
            <a:ext cx="5886450" cy="5886450"/>
          </a:xfrm>
        </p:spPr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Comparativa: soporte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42D12BF-C93C-4127-86CC-1F5B87A0D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965726"/>
              </p:ext>
            </p:extLst>
          </p:nvPr>
        </p:nvGraphicFramePr>
        <p:xfrm>
          <a:off x="559836" y="5075852"/>
          <a:ext cx="22146285" cy="693824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956180">
                  <a:extLst>
                    <a:ext uri="{9D8B030D-6E8A-4147-A177-3AD203B41FA5}">
                      <a16:colId xmlns:a16="http://schemas.microsoft.com/office/drawing/2014/main" val="1170271452"/>
                    </a:ext>
                  </a:extLst>
                </a:gridCol>
                <a:gridCol w="4590662">
                  <a:extLst>
                    <a:ext uri="{9D8B030D-6E8A-4147-A177-3AD203B41FA5}">
                      <a16:colId xmlns:a16="http://schemas.microsoft.com/office/drawing/2014/main" val="3164120276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908619668"/>
                    </a:ext>
                  </a:extLst>
                </a:gridCol>
                <a:gridCol w="4329404">
                  <a:extLst>
                    <a:ext uri="{9D8B030D-6E8A-4147-A177-3AD203B41FA5}">
                      <a16:colId xmlns:a16="http://schemas.microsoft.com/office/drawing/2014/main" val="1207587750"/>
                    </a:ext>
                  </a:extLst>
                </a:gridCol>
                <a:gridCol w="4548750">
                  <a:extLst>
                    <a:ext uri="{9D8B030D-6E8A-4147-A177-3AD203B41FA5}">
                      <a16:colId xmlns:a16="http://schemas.microsoft.com/office/drawing/2014/main" val="4171918438"/>
                    </a:ext>
                  </a:extLst>
                </a:gridCol>
              </a:tblGrid>
              <a:tr h="764816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ANSIBLE</a:t>
                      </a:r>
                      <a:endParaRPr lang="es-E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TERRAFORM</a:t>
                      </a:r>
                      <a:endParaRPr lang="es-ES" dirty="0"/>
                    </a:p>
                  </a:txBody>
                  <a:tcPr>
                    <a:solidFill>
                      <a:srgbClr val="5C4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PULUMI</a:t>
                      </a:r>
                      <a:endParaRPr lang="es-ES" dirty="0"/>
                    </a:p>
                  </a:txBody>
                  <a:tcPr>
                    <a:solidFill>
                      <a:srgbClr val="522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31487"/>
                  </a:ext>
                </a:extLst>
              </a:tr>
              <a:tr h="1418548">
                <a:tc>
                  <a:txBody>
                    <a:bodyPr/>
                    <a:lstStyle/>
                    <a:p>
                      <a:r>
                        <a:rPr lang="es-ES" dirty="0"/>
                        <a:t>Recursos de Azure disponibles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All (?)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ES" dirty="0"/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s-ES" dirty="0"/>
                        <a:t>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436477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Proveedores </a:t>
                      </a:r>
                      <a:r>
                        <a:rPr lang="es-ES" dirty="0" err="1"/>
                        <a:t>cloud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70985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Azure Cloud Shell</a:t>
                      </a:r>
                    </a:p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84863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Disponible desde…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 2014 / 2015 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Abril 2016 (2.1)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Junio 2015 (0.6)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Junio 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758511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/>
                        <a:t>Stackoverflow questions</a:t>
                      </a:r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1 486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11 974 (84)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2 893 (256)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 (6)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939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274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726" y="2162435"/>
            <a:ext cx="18339395" cy="2651126"/>
          </a:xfrm>
        </p:spPr>
        <p:txBody>
          <a:bodyPr/>
          <a:lstStyle/>
          <a:p>
            <a:r>
              <a:rPr lang="es-ES" dirty="0"/>
              <a:t>Comparativa: funcionamiento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F8B4E2-B9F6-4D05-B260-3886501F5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646295"/>
              </p:ext>
            </p:extLst>
          </p:nvPr>
        </p:nvGraphicFramePr>
        <p:xfrm>
          <a:off x="559836" y="5075852"/>
          <a:ext cx="22146285" cy="693824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956180">
                  <a:extLst>
                    <a:ext uri="{9D8B030D-6E8A-4147-A177-3AD203B41FA5}">
                      <a16:colId xmlns:a16="http://schemas.microsoft.com/office/drawing/2014/main" val="1170271452"/>
                    </a:ext>
                  </a:extLst>
                </a:gridCol>
                <a:gridCol w="4590662">
                  <a:extLst>
                    <a:ext uri="{9D8B030D-6E8A-4147-A177-3AD203B41FA5}">
                      <a16:colId xmlns:a16="http://schemas.microsoft.com/office/drawing/2014/main" val="3164120276"/>
                    </a:ext>
                  </a:extLst>
                </a:gridCol>
                <a:gridCol w="4721289">
                  <a:extLst>
                    <a:ext uri="{9D8B030D-6E8A-4147-A177-3AD203B41FA5}">
                      <a16:colId xmlns:a16="http://schemas.microsoft.com/office/drawing/2014/main" val="908619668"/>
                    </a:ext>
                  </a:extLst>
                </a:gridCol>
                <a:gridCol w="4329404">
                  <a:extLst>
                    <a:ext uri="{9D8B030D-6E8A-4147-A177-3AD203B41FA5}">
                      <a16:colId xmlns:a16="http://schemas.microsoft.com/office/drawing/2014/main" val="1207587750"/>
                    </a:ext>
                  </a:extLst>
                </a:gridCol>
                <a:gridCol w="4548750">
                  <a:extLst>
                    <a:ext uri="{9D8B030D-6E8A-4147-A177-3AD203B41FA5}">
                      <a16:colId xmlns:a16="http://schemas.microsoft.com/office/drawing/2014/main" val="4171918438"/>
                    </a:ext>
                  </a:extLst>
                </a:gridCol>
              </a:tblGrid>
              <a:tr h="764816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ARM</a:t>
                      </a:r>
                      <a:endParaRPr lang="es-E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ANSIBLE</a:t>
                      </a:r>
                      <a:endParaRPr lang="es-ES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TERRAFORM</a:t>
                      </a:r>
                      <a:endParaRPr lang="es-ES" dirty="0"/>
                    </a:p>
                  </a:txBody>
                  <a:tcPr>
                    <a:solidFill>
                      <a:srgbClr val="5C4E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PULUMI</a:t>
                      </a:r>
                      <a:endParaRPr lang="es-ES" dirty="0"/>
                    </a:p>
                  </a:txBody>
                  <a:tcPr>
                    <a:solidFill>
                      <a:srgbClr val="5227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31487"/>
                  </a:ext>
                </a:extLst>
              </a:tr>
              <a:tr h="1418548">
                <a:tc>
                  <a:txBody>
                    <a:bodyPr/>
                    <a:lstStyle/>
                    <a:p>
                      <a:r>
                        <a:rPr lang="es-ES" dirty="0"/>
                        <a:t>Gestión de estado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Basado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nombre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dirty="0" err="1"/>
                        <a:t>Basado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en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nombre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dirty="0" err="1"/>
                        <a:t>Fichero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estado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Fichero</a:t>
                      </a:r>
                      <a:r>
                        <a:rPr lang="en-GB" dirty="0"/>
                        <a:t> de </a:t>
                      </a:r>
                      <a:r>
                        <a:rPr lang="en-GB" dirty="0" err="1"/>
                        <a:t>estado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436477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Borrado de recursos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Borrado de código (complete </a:t>
                      </a:r>
                      <a:r>
                        <a:rPr lang="es-ES" dirty="0" err="1"/>
                        <a:t>mode</a:t>
                      </a:r>
                      <a:r>
                        <a:rPr lang="es-E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Basado en estado de recurso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Borrado de código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Borrado de código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270985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Dependencias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Explícitas &amp; Implícitas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Explícitas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Implícitas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Implícitas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2758511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Paralelismo</a:t>
                      </a:r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 por defecto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1901832"/>
                  </a:ext>
                </a:extLst>
              </a:tr>
              <a:tr h="764816">
                <a:tc>
                  <a:txBody>
                    <a:bodyPr/>
                    <a:lstStyle/>
                    <a:p>
                      <a:r>
                        <a:rPr lang="es-ES" dirty="0"/>
                        <a:t>Extensible/</a:t>
                      </a:r>
                      <a:r>
                        <a:rPr lang="es-ES" dirty="0" err="1"/>
                        <a:t>Plugins</a:t>
                      </a:r>
                      <a:endParaRPr lang="es-ES" dirty="0"/>
                    </a:p>
                    <a:p>
                      <a:endParaRPr lang="es-E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Plantillas de ejemplo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 pero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4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79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Cuando usar cada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5012268"/>
            <a:ext cx="6701433" cy="7341658"/>
          </a:xfrm>
        </p:spPr>
        <p:txBody>
          <a:bodyPr>
            <a:normAutofit/>
          </a:bodyPr>
          <a:lstStyle/>
          <a:p>
            <a:r>
              <a:rPr lang="en-GB" sz="4800" dirty="0"/>
              <a:t>ARM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Especialmente</a:t>
            </a:r>
            <a:r>
              <a:rPr lang="en-GB" dirty="0"/>
              <a:t> </a:t>
            </a:r>
            <a:r>
              <a:rPr lang="en-GB" dirty="0" err="1"/>
              <a:t>indicado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utilizas</a:t>
            </a:r>
            <a:r>
              <a:rPr lang="en-GB" dirty="0"/>
              <a:t> las </a:t>
            </a:r>
            <a:r>
              <a:rPr lang="en-GB" dirty="0" err="1"/>
              <a:t>últimas</a:t>
            </a:r>
            <a:r>
              <a:rPr lang="en-GB" dirty="0"/>
              <a:t> </a:t>
            </a:r>
            <a:r>
              <a:rPr lang="en-GB" dirty="0" err="1"/>
              <a:t>funcionalidades</a:t>
            </a:r>
            <a:r>
              <a:rPr lang="en-GB" dirty="0"/>
              <a:t> de Azure y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toda</a:t>
            </a:r>
            <a:r>
              <a:rPr lang="en-GB" dirty="0"/>
              <a:t>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infraestrutura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y </a:t>
            </a:r>
            <a:r>
              <a:rPr lang="en-GB" dirty="0" err="1"/>
              <a:t>estará</a:t>
            </a:r>
            <a:r>
              <a:rPr lang="en-GB" dirty="0"/>
              <a:t> </a:t>
            </a:r>
            <a:r>
              <a:rPr lang="en-GB" dirty="0" err="1"/>
              <a:t>basada</a:t>
            </a:r>
            <a:r>
              <a:rPr lang="en-GB" dirty="0"/>
              <a:t> </a:t>
            </a:r>
            <a:r>
              <a:rPr lang="en-GB" dirty="0" err="1"/>
              <a:t>siempre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Azure.</a:t>
            </a:r>
          </a:p>
          <a:p>
            <a:endParaRPr lang="en-GB" dirty="0"/>
          </a:p>
          <a:p>
            <a:r>
              <a:rPr lang="en-GB" sz="5200" dirty="0"/>
              <a:t>Ansible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Ahora</a:t>
            </a:r>
            <a:r>
              <a:rPr lang="en-GB" dirty="0"/>
              <a:t> no </a:t>
            </a:r>
            <a:r>
              <a:rPr lang="en-GB" dirty="0" err="1"/>
              <a:t>parece</a:t>
            </a:r>
            <a:r>
              <a:rPr lang="en-GB" dirty="0"/>
              <a:t> una </a:t>
            </a:r>
            <a:r>
              <a:rPr lang="en-GB" dirty="0" err="1"/>
              <a:t>herramienta</a:t>
            </a:r>
            <a:r>
              <a:rPr lang="en-GB" dirty="0"/>
              <a:t> </a:t>
            </a:r>
            <a:r>
              <a:rPr lang="en-GB" dirty="0" err="1"/>
              <a:t>suficientemente</a:t>
            </a:r>
            <a:r>
              <a:rPr lang="en-GB" dirty="0"/>
              <a:t> </a:t>
            </a:r>
            <a:r>
              <a:rPr lang="en-GB" dirty="0" err="1"/>
              <a:t>madura</a:t>
            </a:r>
            <a:r>
              <a:rPr lang="en-GB" dirty="0"/>
              <a:t> para </a:t>
            </a:r>
            <a:r>
              <a:rPr lang="en-GB" dirty="0" err="1"/>
              <a:t>IaC</a:t>
            </a:r>
            <a:r>
              <a:rPr lang="en-GB" dirty="0"/>
              <a:t>, </a:t>
            </a:r>
            <a:r>
              <a:rPr lang="en-GB" dirty="0" err="1"/>
              <a:t>pero</a:t>
            </a:r>
            <a:r>
              <a:rPr lang="en-GB" dirty="0"/>
              <a:t> </a:t>
            </a:r>
            <a:r>
              <a:rPr lang="en-GB" dirty="0" err="1"/>
              <a:t>puede</a:t>
            </a:r>
            <a:r>
              <a:rPr lang="en-GB" dirty="0"/>
              <a:t> ser una </a:t>
            </a:r>
            <a:r>
              <a:rPr lang="en-GB" dirty="0" err="1"/>
              <a:t>opción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usas</a:t>
            </a:r>
            <a:r>
              <a:rPr lang="en-GB" dirty="0"/>
              <a:t> </a:t>
            </a:r>
            <a:r>
              <a:rPr lang="en-GB" dirty="0" err="1"/>
              <a:t>mucha</a:t>
            </a:r>
            <a:r>
              <a:rPr lang="en-GB" dirty="0"/>
              <a:t> VM y </a:t>
            </a:r>
            <a:r>
              <a:rPr lang="en-GB" dirty="0" err="1"/>
              <a:t>ya</a:t>
            </a:r>
            <a:r>
              <a:rPr lang="en-GB" dirty="0"/>
              <a:t> las </a:t>
            </a:r>
            <a:r>
              <a:rPr lang="en-GB" dirty="0" err="1"/>
              <a:t>configuras</a:t>
            </a:r>
            <a:r>
              <a:rPr lang="en-GB" dirty="0"/>
              <a:t> con Ansible.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 descr="A person in a costume&#10;&#10;Description automatically generated">
            <a:extLst>
              <a:ext uri="{FF2B5EF4-FFF2-40B4-BE49-F238E27FC236}">
                <a16:creationId xmlns:a16="http://schemas.microsoft.com/office/drawing/2014/main" id="{96ACDCB4-1B73-4BC7-B4FF-36A892D3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75" y="4422710"/>
            <a:ext cx="2536563" cy="3844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C2212-2425-43BB-95BB-E05F476C2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74" y="8879496"/>
            <a:ext cx="2411034" cy="3295401"/>
          </a:xfrm>
          <a:prstGeom prst="rect">
            <a:avLst/>
          </a:prstGeom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64272239-FA46-41FC-A619-8B28D7651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491" y="8976380"/>
            <a:ext cx="1753940" cy="3266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CFB07D-EB30-4EF8-98BF-F12578F345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090" y="4813561"/>
            <a:ext cx="2012742" cy="326688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1AD600-AEE2-438E-BB41-36382C90A879}"/>
              </a:ext>
            </a:extLst>
          </p:cNvPr>
          <p:cNvSpPr txBox="1">
            <a:spLocks/>
          </p:cNvSpPr>
          <p:nvPr/>
        </p:nvSpPr>
        <p:spPr>
          <a:xfrm>
            <a:off x="14743424" y="5012268"/>
            <a:ext cx="6701433" cy="734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800" dirty="0"/>
              <a:t>TERRAFORM</a:t>
            </a:r>
            <a:br>
              <a:rPr lang="en-GB" dirty="0"/>
            </a:br>
            <a:endParaRPr lang="en-GB" dirty="0"/>
          </a:p>
          <a:p>
            <a:r>
              <a:rPr lang="en-GB" dirty="0"/>
              <a:t>Es la </a:t>
            </a:r>
            <a:r>
              <a:rPr lang="en-GB" dirty="0" err="1"/>
              <a:t>alternativa</a:t>
            </a:r>
            <a:r>
              <a:rPr lang="en-GB" dirty="0"/>
              <a:t> a ARM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utilizada</a:t>
            </a:r>
            <a:r>
              <a:rPr lang="en-GB" dirty="0"/>
              <a:t>,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madura</a:t>
            </a:r>
            <a:r>
              <a:rPr lang="en-GB" dirty="0"/>
              <a:t> y con gran </a:t>
            </a:r>
            <a:r>
              <a:rPr lang="en-GB" dirty="0" err="1"/>
              <a:t>soporte</a:t>
            </a:r>
            <a:r>
              <a:rPr lang="en-GB" dirty="0"/>
              <a:t>. La </a:t>
            </a:r>
            <a:r>
              <a:rPr lang="en-GB" dirty="0" err="1"/>
              <a:t>recomendaría</a:t>
            </a:r>
            <a:r>
              <a:rPr lang="en-GB" dirty="0"/>
              <a:t> a </a:t>
            </a:r>
            <a:r>
              <a:rPr lang="en-GB" dirty="0" err="1"/>
              <a:t>menos</a:t>
            </a:r>
            <a:r>
              <a:rPr lang="en-GB" dirty="0"/>
              <a:t> que </a:t>
            </a:r>
            <a:r>
              <a:rPr lang="en-GB" dirty="0" err="1"/>
              <a:t>ya</a:t>
            </a:r>
            <a:r>
              <a:rPr lang="en-GB" dirty="0"/>
              <a:t> </a:t>
            </a:r>
            <a:r>
              <a:rPr lang="en-GB" dirty="0" err="1"/>
              <a:t>tengas</a:t>
            </a:r>
            <a:r>
              <a:rPr lang="en-GB" dirty="0"/>
              <a:t> Know How </a:t>
            </a:r>
            <a:r>
              <a:rPr lang="en-GB" dirty="0" err="1"/>
              <a:t>en</a:t>
            </a:r>
            <a:r>
              <a:rPr lang="en-GB" dirty="0"/>
              <a:t> ARM.</a:t>
            </a:r>
          </a:p>
          <a:p>
            <a:endParaRPr lang="en-GB" dirty="0"/>
          </a:p>
          <a:p>
            <a:r>
              <a:rPr lang="en-GB" sz="5200" dirty="0"/>
              <a:t>PULUMI</a:t>
            </a:r>
            <a:br>
              <a:rPr lang="en-GB" dirty="0"/>
            </a:br>
            <a:endParaRPr lang="en-GB" dirty="0"/>
          </a:p>
          <a:p>
            <a:r>
              <a:rPr lang="en-GB" dirty="0"/>
              <a:t>Es una </a:t>
            </a:r>
            <a:r>
              <a:rPr lang="en-GB" dirty="0" err="1"/>
              <a:t>herramienta</a:t>
            </a:r>
            <a:r>
              <a:rPr lang="en-GB" dirty="0"/>
              <a:t> </a:t>
            </a:r>
            <a:r>
              <a:rPr lang="en-GB" dirty="0" err="1"/>
              <a:t>joven</a:t>
            </a:r>
            <a:r>
              <a:rPr lang="en-GB" dirty="0"/>
              <a:t> y le </a:t>
            </a:r>
            <a:r>
              <a:rPr lang="en-GB" dirty="0" err="1"/>
              <a:t>falta</a:t>
            </a:r>
            <a:r>
              <a:rPr lang="en-GB" dirty="0"/>
              <a:t> </a:t>
            </a:r>
            <a:r>
              <a:rPr lang="en-GB" dirty="0" err="1"/>
              <a:t>comunidad</a:t>
            </a:r>
            <a:r>
              <a:rPr lang="en-GB" dirty="0"/>
              <a:t>, </a:t>
            </a:r>
            <a:r>
              <a:rPr lang="en-GB" dirty="0" err="1"/>
              <a:t>pero</a:t>
            </a:r>
            <a:r>
              <a:rPr lang="en-GB" dirty="0"/>
              <a:t> </a:t>
            </a:r>
            <a:r>
              <a:rPr lang="en-GB" dirty="0" err="1"/>
              <a:t>puede</a:t>
            </a:r>
            <a:r>
              <a:rPr lang="en-GB" dirty="0"/>
              <a:t> ser una gran </a:t>
            </a:r>
            <a:r>
              <a:rPr lang="en-GB" dirty="0" err="1"/>
              <a:t>opción</a:t>
            </a:r>
            <a:r>
              <a:rPr lang="en-GB" dirty="0"/>
              <a:t> </a:t>
            </a:r>
            <a:r>
              <a:rPr lang="en-GB" dirty="0" err="1"/>
              <a:t>cuando</a:t>
            </a:r>
            <a:r>
              <a:rPr lang="en-GB" dirty="0"/>
              <a:t> es el </a:t>
            </a:r>
            <a:r>
              <a:rPr lang="en-GB" dirty="0" err="1"/>
              <a:t>propio</a:t>
            </a:r>
            <a:r>
              <a:rPr lang="en-GB" dirty="0"/>
              <a:t> </a:t>
            </a:r>
            <a:r>
              <a:rPr lang="en-GB" dirty="0" err="1"/>
              <a:t>equipo</a:t>
            </a:r>
            <a:r>
              <a:rPr lang="en-GB" dirty="0"/>
              <a:t> de </a:t>
            </a:r>
            <a:r>
              <a:rPr lang="en-GB" dirty="0" err="1"/>
              <a:t>desarrollo</a:t>
            </a:r>
            <a:r>
              <a:rPr lang="en-GB" dirty="0"/>
              <a:t> </a:t>
            </a:r>
            <a:r>
              <a:rPr lang="en-GB" dirty="0" err="1"/>
              <a:t>quien</a:t>
            </a:r>
            <a:r>
              <a:rPr lang="en-GB" dirty="0"/>
              <a:t> opera.</a:t>
            </a: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54F494-5CCA-48DF-9260-4D02DC726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684" y="4721288"/>
            <a:ext cx="1276415" cy="1274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A7791F-3EC6-4DB3-AC9C-F2EED5341A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67" y="8976380"/>
            <a:ext cx="1085020" cy="859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1F511E-70CB-4A69-AAD5-F46A86598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616" y="9259573"/>
            <a:ext cx="1276415" cy="393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A18B76-2C18-419C-A5F7-AEDD1C5D26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22" y="4962957"/>
            <a:ext cx="859079" cy="8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77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1" y="2937955"/>
            <a:ext cx="11906568" cy="3310445"/>
          </a:xfrm>
        </p:spPr>
        <p:txBody>
          <a:bodyPr/>
          <a:lstStyle/>
          <a:p>
            <a:r>
              <a:rPr lang="es-ES" dirty="0" err="1"/>
              <a:t>Questions</a:t>
            </a:r>
            <a:r>
              <a:rPr lang="es-ES" dirty="0"/>
              <a:t> &amp; </a:t>
            </a:r>
            <a:r>
              <a:rPr lang="es-ES" dirty="0" err="1"/>
              <a:t>Answers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52381-9ECE-42CD-ACD9-E02054DC8F24}"/>
              </a:ext>
            </a:extLst>
          </p:cNvPr>
          <p:cNvSpPr txBox="1"/>
          <p:nvPr/>
        </p:nvSpPr>
        <p:spPr>
          <a:xfrm>
            <a:off x="1248191" y="10599688"/>
            <a:ext cx="98488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Demo Project:</a:t>
            </a:r>
          </a:p>
          <a:p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https://berriart.visualstudio.com/Dotnet2019Demo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err="1">
                <a:solidFill>
                  <a:schemeClr val="bg1"/>
                </a:solidFill>
              </a:rPr>
              <a:t>Feedback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https://feedback.dotnet2019.com/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DevOps?</a:t>
            </a:r>
          </a:p>
        </p:txBody>
      </p:sp>
    </p:spTree>
    <p:extLst>
      <p:ext uri="{BB962C8B-B14F-4D97-AF65-F5344CB8AC3E}">
        <p14:creationId xmlns:p14="http://schemas.microsoft.com/office/powerpoint/2010/main" val="140466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 es DevOps?</a:t>
            </a:r>
          </a:p>
        </p:txBody>
      </p:sp>
    </p:spTree>
    <p:extLst>
      <p:ext uri="{BB962C8B-B14F-4D97-AF65-F5344CB8AC3E}">
        <p14:creationId xmlns:p14="http://schemas.microsoft.com/office/powerpoint/2010/main" val="178829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 es DevOps?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EB04B-478F-47B1-A0A1-F5815812CA0D}"/>
              </a:ext>
            </a:extLst>
          </p:cNvPr>
          <p:cNvSpPr txBox="1"/>
          <p:nvPr/>
        </p:nvSpPr>
        <p:spPr>
          <a:xfrm>
            <a:off x="4140738" y="5093942"/>
            <a:ext cx="1056430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no </a:t>
            </a:r>
            <a:r>
              <a:rPr lang="en-GB" sz="5400" dirty="0" err="1"/>
              <a:t>tener</a:t>
            </a:r>
            <a:r>
              <a:rPr lang="en-GB" sz="5400" dirty="0"/>
              <a:t> </a:t>
            </a:r>
            <a:r>
              <a:rPr lang="en-GB" sz="5400" dirty="0" err="1"/>
              <a:t>equipo</a:t>
            </a:r>
            <a:r>
              <a:rPr lang="en-GB" sz="5400" dirty="0"/>
              <a:t> de IT/Ops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son (</a:t>
            </a:r>
            <a:r>
              <a:rPr lang="en-GB" sz="5400" dirty="0" err="1"/>
              <a:t>solamente</a:t>
            </a:r>
            <a:r>
              <a:rPr lang="en-GB" sz="5400" dirty="0"/>
              <a:t>) </a:t>
            </a:r>
            <a:r>
              <a:rPr lang="en-GB" sz="5400" dirty="0" err="1"/>
              <a:t>herramientas</a:t>
            </a: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una </a:t>
            </a:r>
            <a:r>
              <a:rPr lang="en-GB" sz="5400" dirty="0" err="1"/>
              <a:t>cultura</a:t>
            </a: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</a:t>
            </a:r>
            <a:r>
              <a:rPr lang="en-GB" sz="5400" dirty="0" err="1"/>
              <a:t>unir</a:t>
            </a:r>
            <a:r>
              <a:rPr lang="en-GB" sz="5400" dirty="0"/>
              <a:t> Dev y 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un </a:t>
            </a:r>
            <a:r>
              <a:rPr lang="en-GB" sz="5400" dirty="0" err="1"/>
              <a:t>trabajo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55340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NO es DevOps?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28080975-409F-47A5-9214-A3BE4472A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689" y="2816810"/>
            <a:ext cx="5365638" cy="75118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EB04B-478F-47B1-A0A1-F5815812CA0D}"/>
              </a:ext>
            </a:extLst>
          </p:cNvPr>
          <p:cNvSpPr txBox="1"/>
          <p:nvPr/>
        </p:nvSpPr>
        <p:spPr>
          <a:xfrm>
            <a:off x="4140738" y="5093942"/>
            <a:ext cx="10564307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no </a:t>
            </a:r>
            <a:r>
              <a:rPr lang="en-GB" sz="5400" dirty="0" err="1"/>
              <a:t>tener</a:t>
            </a:r>
            <a:r>
              <a:rPr lang="en-GB" sz="5400" dirty="0"/>
              <a:t> </a:t>
            </a:r>
            <a:r>
              <a:rPr lang="en-GB" sz="5400" dirty="0" err="1"/>
              <a:t>equipo</a:t>
            </a:r>
            <a:r>
              <a:rPr lang="en-GB" sz="5400" dirty="0"/>
              <a:t> de IT/Ops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son (</a:t>
            </a:r>
            <a:r>
              <a:rPr lang="en-GB" sz="5400" dirty="0" err="1"/>
              <a:t>solamente</a:t>
            </a:r>
            <a:r>
              <a:rPr lang="en-GB" sz="5400" dirty="0"/>
              <a:t>) </a:t>
            </a:r>
            <a:r>
              <a:rPr lang="en-GB" sz="5400" dirty="0" err="1"/>
              <a:t>herramientas</a:t>
            </a: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una </a:t>
            </a:r>
            <a:r>
              <a:rPr lang="en-GB" sz="5400" dirty="0" err="1"/>
              <a:t>cultura</a:t>
            </a: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</a:t>
            </a:r>
            <a:r>
              <a:rPr lang="en-GB" sz="5400" dirty="0" err="1"/>
              <a:t>unir</a:t>
            </a:r>
            <a:r>
              <a:rPr lang="en-GB" sz="5400" dirty="0"/>
              <a:t> Dev y 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5400" b="1" dirty="0"/>
              <a:t>No</a:t>
            </a:r>
            <a:r>
              <a:rPr lang="en-GB" sz="5400" dirty="0"/>
              <a:t> es (</a:t>
            </a:r>
            <a:r>
              <a:rPr lang="en-GB" sz="5400" dirty="0" err="1"/>
              <a:t>solamente</a:t>
            </a:r>
            <a:r>
              <a:rPr lang="en-GB" sz="5400" dirty="0"/>
              <a:t>) un </a:t>
            </a:r>
            <a:r>
              <a:rPr lang="en-GB" sz="5400" dirty="0" err="1"/>
              <a:t>trabajo</a:t>
            </a:r>
            <a:endParaRPr lang="es-E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F9E93-FFB6-4B1F-864A-1437FA70FD89}"/>
              </a:ext>
            </a:extLst>
          </p:cNvPr>
          <p:cNvSpPr txBox="1"/>
          <p:nvPr/>
        </p:nvSpPr>
        <p:spPr>
          <a:xfrm>
            <a:off x="16374689" y="12203580"/>
            <a:ext cx="584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*https://theagileadmin.com/what-is-devops/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4095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Aún así, las herramientas son necesarias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dirty="0" err="1"/>
              <a:t>Testing</a:t>
            </a:r>
            <a:r>
              <a:rPr lang="es-ES" sz="6000" dirty="0"/>
              <a:t> automatizado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dirty="0"/>
              <a:t>Integración continua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dirty="0"/>
              <a:t>Entrega continua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b="1" dirty="0"/>
              <a:t>Infraestructura como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dirty="0"/>
              <a:t>Monitorización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6000" dirty="0" err="1"/>
              <a:t>Logging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0346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083" y="2162435"/>
            <a:ext cx="21098039" cy="2651126"/>
          </a:xfrm>
        </p:spPr>
        <p:txBody>
          <a:bodyPr/>
          <a:lstStyle/>
          <a:p>
            <a:pPr algn="ctr"/>
            <a:r>
              <a:rPr lang="es-ES" dirty="0"/>
              <a:t>“No es para mí, yo ya tengo mi nube”</a:t>
            </a:r>
          </a:p>
        </p:txBody>
      </p:sp>
      <p:pic>
        <p:nvPicPr>
          <p:cNvPr id="2052" name="Picture 4" descr="https://i.pinimg.com/originals/3e/ec/09/3eec0970a0d956d1c15aad859fd42abc.gif">
            <a:extLst>
              <a:ext uri="{FF2B5EF4-FFF2-40B4-BE49-F238E27FC236}">
                <a16:creationId xmlns:a16="http://schemas.microsoft.com/office/drawing/2014/main" id="{E42D106B-6BED-4D52-B38F-78FEB69242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29" y="4971671"/>
            <a:ext cx="10299754" cy="786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73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3054</TotalTime>
  <Words>1098</Words>
  <Application>Microsoft Office PowerPoint</Application>
  <PresentationFormat>Custom</PresentationFormat>
  <Paragraphs>258</Paragraphs>
  <Slides>34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de Office</vt:lpstr>
      <vt:lpstr>Infraestructura como código  en Azure</vt:lpstr>
      <vt:lpstr>PowerPoint Presentation</vt:lpstr>
      <vt:lpstr>PowerPoint Presentation</vt:lpstr>
      <vt:lpstr>¿Qué es DevOps?</vt:lpstr>
      <vt:lpstr>¿Qué NO es DevOps?</vt:lpstr>
      <vt:lpstr>¿Qué NO es DevOps?</vt:lpstr>
      <vt:lpstr>¿Qué NO es DevOps?</vt:lpstr>
      <vt:lpstr>Aún así, las herramientas son necesarias</vt:lpstr>
      <vt:lpstr>“No es para mí, yo ya tengo mi nube”</vt:lpstr>
      <vt:lpstr>¿Es Azure Portal suficiente?</vt:lpstr>
      <vt:lpstr>“Si algo malo puede pasar, pasará”</vt:lpstr>
      <vt:lpstr>Infrastructure as Code</vt:lpstr>
      <vt:lpstr>PowerPoint Presentation</vt:lpstr>
      <vt:lpstr>¿Qué es Infrastructure as Code?</vt:lpstr>
      <vt:lpstr>¿Por qué debería hacerlo?</vt:lpstr>
      <vt:lpstr>¿Como empiezo?</vt:lpstr>
      <vt:lpstr>Herramientas</vt:lpstr>
      <vt:lpstr>¡ARM al rescate!</vt:lpstr>
      <vt:lpstr>Demo </vt:lpstr>
      <vt:lpstr>Algunos problemas con ARM</vt:lpstr>
      <vt:lpstr>“Stop using ARM templates! Use the Azure CLI instead”</vt:lpstr>
      <vt:lpstr>¡Yo ya tengo un script! </vt:lpstr>
      <vt:lpstr>Desventajas de un script</vt:lpstr>
      <vt:lpstr>Alternativas</vt:lpstr>
      <vt:lpstr>Alternativas </vt:lpstr>
      <vt:lpstr>PowerPoint Presentation</vt:lpstr>
      <vt:lpstr>PowerPoint Presentation</vt:lpstr>
      <vt:lpstr>PowerPoint Presentation</vt:lpstr>
      <vt:lpstr>Comparativa: tecnologías</vt:lpstr>
      <vt:lpstr>Comparativa: soporte</vt:lpstr>
      <vt:lpstr>Comparativa: funcionamiento</vt:lpstr>
      <vt:lpstr>Cuando usar cada uno</vt:lpstr>
      <vt:lpstr>Questions &amp; Answers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Alberto Varela</cp:lastModifiedBy>
  <cp:revision>177</cp:revision>
  <dcterms:created xsi:type="dcterms:W3CDTF">2018-02-01T10:28:29Z</dcterms:created>
  <dcterms:modified xsi:type="dcterms:W3CDTF">2019-06-20T07:30:42Z</dcterms:modified>
</cp:coreProperties>
</file>